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59" r:id="rId3"/>
    <p:sldId id="260" r:id="rId4"/>
    <p:sldId id="262" r:id="rId5"/>
    <p:sldId id="273" r:id="rId6"/>
    <p:sldId id="281" r:id="rId7"/>
    <p:sldId id="276" r:id="rId8"/>
    <p:sldId id="280" r:id="rId9"/>
    <p:sldId id="278" r:id="rId10"/>
    <p:sldId id="258" r:id="rId11"/>
    <p:sldId id="265" r:id="rId12"/>
    <p:sldId id="279" r:id="rId13"/>
    <p:sldId id="270" r:id="rId14"/>
    <p:sldId id="266" r:id="rId15"/>
    <p:sldId id="271" r:id="rId16"/>
    <p:sldId id="263" r:id="rId17"/>
    <p:sldId id="267" r:id="rId18"/>
    <p:sldId id="286" r:id="rId19"/>
    <p:sldId id="272" r:id="rId20"/>
    <p:sldId id="283" r:id="rId21"/>
    <p:sldId id="285" r:id="rId22"/>
    <p:sldId id="274" r:id="rId23"/>
    <p:sldId id="282" r:id="rId24"/>
    <p:sldId id="269" r:id="rId25"/>
    <p:sldId id="277" r:id="rId26"/>
    <p:sldId id="264" r:id="rId27"/>
    <p:sldId id="288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0066"/>
    <a:srgbClr val="CC0099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50BA-CEDD-494E-888B-7D6A120D7FD8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4AC5A-AE82-4A06-BF8D-B0A928504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06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50BA-CEDD-494E-888B-7D6A120D7FD8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4AC5A-AE82-4A06-BF8D-B0A928504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73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50BA-CEDD-494E-888B-7D6A120D7FD8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4AC5A-AE82-4A06-BF8D-B0A928504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39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50BA-CEDD-494E-888B-7D6A120D7FD8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4AC5A-AE82-4A06-BF8D-B0A928504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53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50BA-CEDD-494E-888B-7D6A120D7FD8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4AC5A-AE82-4A06-BF8D-B0A928504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50BA-CEDD-494E-888B-7D6A120D7FD8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4AC5A-AE82-4A06-BF8D-B0A928504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03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50BA-CEDD-494E-888B-7D6A120D7FD8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4AC5A-AE82-4A06-BF8D-B0A928504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20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50BA-CEDD-494E-888B-7D6A120D7FD8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4AC5A-AE82-4A06-BF8D-B0A928504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1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50BA-CEDD-494E-888B-7D6A120D7FD8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4AC5A-AE82-4A06-BF8D-B0A928504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65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50BA-CEDD-494E-888B-7D6A120D7FD8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4AC5A-AE82-4A06-BF8D-B0A928504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82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50BA-CEDD-494E-888B-7D6A120D7FD8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4AC5A-AE82-4A06-BF8D-B0A928504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52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250BA-CEDD-494E-888B-7D6A120D7FD8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4AC5A-AE82-4A06-BF8D-B0A928504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307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microsoft.com/office/2007/relationships/hdphoto" Target="../media/hdphoto20.wdp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3.wdp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microsoft.com/office/2007/relationships/hdphoto" Target="../media/hdphoto24.wdp"/><Relationship Id="rId7" Type="http://schemas.microsoft.com/office/2007/relationships/hdphoto" Target="../media/hdphoto26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microsoft.com/office/2007/relationships/hdphoto" Target="../media/hdphoto28.wdp"/><Relationship Id="rId5" Type="http://schemas.microsoft.com/office/2007/relationships/hdphoto" Target="../media/hdphoto25.wdp"/><Relationship Id="rId10" Type="http://schemas.openxmlformats.org/officeDocument/2006/relationships/image" Target="../media/image34.jpeg"/><Relationship Id="rId4" Type="http://schemas.openxmlformats.org/officeDocument/2006/relationships/image" Target="../media/image31.jpeg"/><Relationship Id="rId9" Type="http://schemas.microsoft.com/office/2007/relationships/hdphoto" Target="../media/hdphoto27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7" Type="http://schemas.microsoft.com/office/2007/relationships/hdphoto" Target="../media/hdphoto31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microsoft.com/office/2007/relationships/hdphoto" Target="../media/hdphoto30.wdp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microsoft.com/office/2007/relationships/hdphoto" Target="../media/hdphoto32.wdp"/><Relationship Id="rId7" Type="http://schemas.microsoft.com/office/2007/relationships/hdphoto" Target="../media/hdphoto34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microsoft.com/office/2007/relationships/hdphoto" Target="../media/hdphoto36.wdp"/><Relationship Id="rId5" Type="http://schemas.microsoft.com/office/2007/relationships/hdphoto" Target="../media/hdphoto33.wdp"/><Relationship Id="rId10" Type="http://schemas.openxmlformats.org/officeDocument/2006/relationships/image" Target="../media/image42.jpeg"/><Relationship Id="rId4" Type="http://schemas.openxmlformats.org/officeDocument/2006/relationships/image" Target="../media/image39.jpeg"/><Relationship Id="rId9" Type="http://schemas.microsoft.com/office/2007/relationships/hdphoto" Target="../media/hdphoto3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microsoft.com/office/2007/relationships/hdphoto" Target="../media/hdphoto37.wdp"/><Relationship Id="rId7" Type="http://schemas.microsoft.com/office/2007/relationships/hdphoto" Target="../media/hdphoto39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microsoft.com/office/2007/relationships/hdphoto" Target="../media/hdphoto38.wdp"/><Relationship Id="rId10" Type="http://schemas.openxmlformats.org/officeDocument/2006/relationships/image" Target="../media/image47.jpeg"/><Relationship Id="rId4" Type="http://schemas.openxmlformats.org/officeDocument/2006/relationships/image" Target="../media/image44.jpeg"/><Relationship Id="rId9" Type="http://schemas.microsoft.com/office/2007/relationships/hdphoto" Target="../media/hdphoto4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microsoft.com/office/2007/relationships/hdphoto" Target="../media/hdphoto41.wdp"/><Relationship Id="rId7" Type="http://schemas.microsoft.com/office/2007/relationships/hdphoto" Target="../media/hdphoto43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microsoft.com/office/2007/relationships/hdphoto" Target="../media/hdphoto42.wdp"/><Relationship Id="rId4" Type="http://schemas.openxmlformats.org/officeDocument/2006/relationships/image" Target="../media/image49.jpeg"/><Relationship Id="rId9" Type="http://schemas.microsoft.com/office/2007/relationships/hdphoto" Target="../media/hdphoto44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7" Type="http://schemas.microsoft.com/office/2007/relationships/hdphoto" Target="../media/hdphoto47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microsoft.com/office/2007/relationships/hdphoto" Target="../media/hdphoto46.wdp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9.wdp"/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8.wdp"/><Relationship Id="rId5" Type="http://schemas.openxmlformats.org/officeDocument/2006/relationships/image" Target="../media/image58.jpeg"/><Relationship Id="rId10" Type="http://schemas.microsoft.com/office/2007/relationships/hdphoto" Target="../media/hdphoto50.wdp"/><Relationship Id="rId4" Type="http://schemas.openxmlformats.org/officeDocument/2006/relationships/image" Target="../media/image57.jpeg"/><Relationship Id="rId9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microsoft.com/office/2007/relationships/hdphoto" Target="../media/hdphoto51.wdp"/><Relationship Id="rId7" Type="http://schemas.microsoft.com/office/2007/relationships/hdphoto" Target="../media/hdphoto53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microsoft.com/office/2007/relationships/hdphoto" Target="../media/hdphoto52.wdp"/><Relationship Id="rId4" Type="http://schemas.openxmlformats.org/officeDocument/2006/relationships/image" Target="../media/image62.jpeg"/><Relationship Id="rId9" Type="http://schemas.microsoft.com/office/2007/relationships/hdphoto" Target="../media/hdphoto5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microsoft.com/office/2007/relationships/hdphoto" Target="../media/hdphoto55.wdp"/><Relationship Id="rId7" Type="http://schemas.microsoft.com/office/2007/relationships/hdphoto" Target="../media/hdphoto57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microsoft.com/office/2007/relationships/hdphoto" Target="../media/hdphoto56.wdp"/><Relationship Id="rId4" Type="http://schemas.openxmlformats.org/officeDocument/2006/relationships/image" Target="../media/image66.jpeg"/><Relationship Id="rId9" Type="http://schemas.microsoft.com/office/2007/relationships/hdphoto" Target="../media/hdphoto58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9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microsoft.com/office/2007/relationships/hdphoto" Target="../media/hdphoto60.wdp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microsoft.com/office/2007/relationships/hdphoto" Target="../media/hdphoto61.wdp"/><Relationship Id="rId7" Type="http://schemas.microsoft.com/office/2007/relationships/hdphoto" Target="../media/hdphoto63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microsoft.com/office/2007/relationships/hdphoto" Target="../media/hdphoto62.wdp"/><Relationship Id="rId4" Type="http://schemas.openxmlformats.org/officeDocument/2006/relationships/image" Target="../media/image73.jpeg"/><Relationship Id="rId9" Type="http://schemas.microsoft.com/office/2007/relationships/hdphoto" Target="../media/hdphoto6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microsoft.com/office/2007/relationships/hdphoto" Target="../media/hdphoto65.wdp"/><Relationship Id="rId7" Type="http://schemas.microsoft.com/office/2007/relationships/hdphoto" Target="../media/hdphoto67.wdp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microsoft.com/office/2007/relationships/hdphoto" Target="../media/hdphoto66.wdp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microsoft.com/office/2007/relationships/hdphoto" Target="../media/hdphoto68.wdp"/><Relationship Id="rId7" Type="http://schemas.microsoft.com/office/2007/relationships/hdphoto" Target="../media/hdphoto70.wdp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microsoft.com/office/2007/relationships/hdphoto" Target="../media/hdphoto69.wdp"/><Relationship Id="rId4" Type="http://schemas.openxmlformats.org/officeDocument/2006/relationships/image" Target="../media/image81.jpeg"/><Relationship Id="rId9" Type="http://schemas.microsoft.com/office/2007/relationships/hdphoto" Target="../media/hdphoto71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2.wdp"/><Relationship Id="rId7" Type="http://schemas.microsoft.com/office/2007/relationships/hdphoto" Target="../media/hdphoto74.wdp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microsoft.com/office/2007/relationships/hdphoto" Target="../media/hdphoto73.wdp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5.wdp"/><Relationship Id="rId7" Type="http://schemas.microsoft.com/office/2007/relationships/hdphoto" Target="../media/hdphoto77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microsoft.com/office/2007/relationships/hdphoto" Target="../media/hdphoto76.wdp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microsoft.com/office/2007/relationships/hdphoto" Target="../media/hdphoto4.wdp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13.jpeg"/><Relationship Id="rId4" Type="http://schemas.openxmlformats.org/officeDocument/2006/relationships/image" Target="../media/image10.jpeg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microsoft.com/office/2007/relationships/hdphoto" Target="../media/hdphoto11.wdp"/><Relationship Id="rId4" Type="http://schemas.openxmlformats.org/officeDocument/2006/relationships/image" Target="../media/image15.jpeg"/><Relationship Id="rId9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microsoft.com/office/2007/relationships/hdphoto" Target="../media/hdphoto15.wdp"/><Relationship Id="rId4" Type="http://schemas.openxmlformats.org/officeDocument/2006/relationships/image" Target="../media/image19.jpeg"/><Relationship Id="rId9" Type="http://schemas.microsoft.com/office/2007/relationships/hdphoto" Target="../media/hdphoto17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422956">
            <a:off x="2306705" y="1902896"/>
            <a:ext cx="6896375" cy="43143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ВИЗИТНАЯ КАРТОЧКА </a:t>
            </a:r>
          </a:p>
          <a:p>
            <a:pPr algn="ctr"/>
            <a:r>
              <a:rPr lang="ru-RU" sz="5400" b="1" cap="none" spc="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ГРУППЫ «ИВУШКИ»</a:t>
            </a:r>
            <a:endParaRPr lang="ru-RU" sz="5400" b="1" cap="none" spc="0" dirty="0">
              <a:ln w="12700">
                <a:solidFill>
                  <a:srgbClr val="000099"/>
                </a:solidFill>
                <a:prstDash val="solid"/>
              </a:ln>
              <a:solidFill>
                <a:schemeClr val="accent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Детские - Детский сад, не грусти! (minu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1459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1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982" y="581207"/>
            <a:ext cx="520378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i="1" dirty="0" smtClean="0">
                <a:solidFill>
                  <a:srgbClr val="002060"/>
                </a:solidFill>
              </a:rPr>
              <a:t>Наша </a:t>
            </a:r>
            <a:r>
              <a:rPr lang="ru-RU" sz="2800" b="1" i="1" dirty="0">
                <a:solidFill>
                  <a:srgbClr val="002060"/>
                </a:solidFill>
              </a:rPr>
              <a:t>группа </a:t>
            </a:r>
            <a:r>
              <a:rPr lang="ru-RU" sz="2800" b="1" i="1" dirty="0" smtClean="0">
                <a:solidFill>
                  <a:srgbClr val="002060"/>
                </a:solidFill>
              </a:rPr>
              <a:t>дружная!  </a:t>
            </a:r>
          </a:p>
          <a:p>
            <a:pPr>
              <a:lnSpc>
                <a:spcPct val="150000"/>
              </a:lnSpc>
            </a:pPr>
            <a:r>
              <a:rPr lang="ru-RU" sz="2800" b="1" i="1" dirty="0" smtClean="0">
                <a:solidFill>
                  <a:srgbClr val="002060"/>
                </a:solidFill>
              </a:rPr>
              <a:t>Умная</a:t>
            </a:r>
            <a:r>
              <a:rPr lang="ru-RU" sz="2800" b="1" i="1" dirty="0">
                <a:solidFill>
                  <a:srgbClr val="002060"/>
                </a:solidFill>
              </a:rPr>
              <a:t>, </a:t>
            </a:r>
            <a:r>
              <a:rPr lang="ru-RU" sz="2800" b="1" i="1" dirty="0" smtClean="0">
                <a:solidFill>
                  <a:srgbClr val="002060"/>
                </a:solidFill>
              </a:rPr>
              <a:t>послушная! </a:t>
            </a:r>
          </a:p>
          <a:p>
            <a:pPr>
              <a:lnSpc>
                <a:spcPct val="150000"/>
              </a:lnSpc>
            </a:pPr>
            <a:r>
              <a:rPr lang="ru-RU" sz="2800" b="1" i="1" dirty="0" smtClean="0">
                <a:solidFill>
                  <a:srgbClr val="002060"/>
                </a:solidFill>
              </a:rPr>
              <a:t>Песни </a:t>
            </a:r>
            <a:r>
              <a:rPr lang="ru-RU" sz="2800" b="1" i="1" dirty="0" err="1">
                <a:solidFill>
                  <a:srgbClr val="002060"/>
                </a:solidFill>
              </a:rPr>
              <a:t>распевальная</a:t>
            </a:r>
            <a:r>
              <a:rPr lang="ru-RU" sz="2800" b="1" i="1" dirty="0">
                <a:solidFill>
                  <a:srgbClr val="002060"/>
                </a:solidFill>
              </a:rPr>
              <a:t> </a:t>
            </a:r>
            <a:endParaRPr lang="ru-RU" sz="2800" b="1" i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800" b="1" i="1" dirty="0" smtClean="0">
                <a:solidFill>
                  <a:srgbClr val="002060"/>
                </a:solidFill>
              </a:rPr>
              <a:t>И </a:t>
            </a:r>
            <a:r>
              <a:rPr lang="ru-RU" sz="2800" b="1" i="1" dirty="0">
                <a:solidFill>
                  <a:srgbClr val="002060"/>
                </a:solidFill>
              </a:rPr>
              <a:t>очень рисовальная</a:t>
            </a:r>
            <a:r>
              <a:rPr lang="ru-RU" sz="2800" b="1" i="1" dirty="0" smtClean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2800" b="1" i="1" dirty="0" smtClean="0">
                <a:solidFill>
                  <a:srgbClr val="002060"/>
                </a:solidFill>
              </a:rPr>
              <a:t> </a:t>
            </a:r>
            <a:r>
              <a:rPr lang="ru-RU" sz="2800" b="1" i="1" dirty="0">
                <a:solidFill>
                  <a:srgbClr val="002060"/>
                </a:solidFill>
              </a:rPr>
              <a:t>Я сейчас всю группу </a:t>
            </a:r>
            <a:r>
              <a:rPr lang="ru-RU" sz="2800" b="1" i="1" dirty="0" smtClean="0">
                <a:solidFill>
                  <a:srgbClr val="002060"/>
                </a:solidFill>
              </a:rPr>
              <a:t>нашу</a:t>
            </a:r>
          </a:p>
          <a:p>
            <a:pPr>
              <a:lnSpc>
                <a:spcPct val="150000"/>
              </a:lnSpc>
            </a:pPr>
            <a:r>
              <a:rPr lang="ru-RU" sz="2800" b="1" i="1" dirty="0" smtClean="0">
                <a:solidFill>
                  <a:srgbClr val="002060"/>
                </a:solidFill>
              </a:rPr>
              <a:t> </a:t>
            </a:r>
            <a:r>
              <a:rPr lang="ru-RU" sz="2800" b="1" i="1" dirty="0">
                <a:solidFill>
                  <a:srgbClr val="002060"/>
                </a:solidFill>
              </a:rPr>
              <a:t>Всеми красками раскрашу, </a:t>
            </a:r>
            <a:endParaRPr lang="ru-RU" sz="2800" b="1" i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800" b="1" i="1" dirty="0" smtClean="0">
                <a:solidFill>
                  <a:srgbClr val="002060"/>
                </a:solidFill>
              </a:rPr>
              <a:t>Пусть </a:t>
            </a:r>
            <a:r>
              <a:rPr lang="ru-RU" sz="2800" b="1" i="1" dirty="0">
                <a:solidFill>
                  <a:srgbClr val="002060"/>
                </a:solidFill>
              </a:rPr>
              <a:t>весёлый наш портрет </a:t>
            </a:r>
            <a:endParaRPr lang="ru-RU" sz="2800" b="1" i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800" b="1" i="1" dirty="0" smtClean="0">
                <a:solidFill>
                  <a:srgbClr val="002060"/>
                </a:solidFill>
              </a:rPr>
              <a:t>Улыбается </a:t>
            </a:r>
            <a:r>
              <a:rPr lang="ru-RU" sz="2800" b="1" i="1" dirty="0">
                <a:solidFill>
                  <a:srgbClr val="002060"/>
                </a:solidFill>
              </a:rPr>
              <a:t>сто лет</a:t>
            </a:r>
            <a:r>
              <a:rPr lang="ru-RU" sz="2800" b="1" i="1" dirty="0" smtClean="0">
                <a:solidFill>
                  <a:srgbClr val="002060"/>
                </a:solidFill>
              </a:rPr>
              <a:t>!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80" r="8461"/>
          <a:stretch/>
        </p:blipFill>
        <p:spPr>
          <a:xfrm rot="5400000">
            <a:off x="8518869" y="691983"/>
            <a:ext cx="3479678" cy="2370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915" y="3617052"/>
            <a:ext cx="6279580" cy="3052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2469" r="-988"/>
          <a:stretch/>
        </p:blipFill>
        <p:spPr>
          <a:xfrm rot="5400000">
            <a:off x="5256873" y="642867"/>
            <a:ext cx="3479680" cy="2468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718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504" r="20661" b="7144"/>
          <a:stretch/>
        </p:blipFill>
        <p:spPr>
          <a:xfrm>
            <a:off x="191192" y="2588217"/>
            <a:ext cx="5701075" cy="3684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633" t="5739" r="19355"/>
          <a:stretch/>
        </p:blipFill>
        <p:spPr>
          <a:xfrm>
            <a:off x="6323309" y="233460"/>
            <a:ext cx="5548112" cy="3910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55199" y="557113"/>
            <a:ext cx="49852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</a:rPr>
              <a:t>Весело в саду у нас, </a:t>
            </a:r>
            <a:endParaRPr lang="ru-RU" sz="28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Здесь </a:t>
            </a:r>
            <a:r>
              <a:rPr lang="ru-RU" sz="2800" b="1" i="1" dirty="0">
                <a:solidFill>
                  <a:srgbClr val="002060"/>
                </a:solidFill>
              </a:rPr>
              <a:t>проводим время класс! </a:t>
            </a:r>
            <a:endParaRPr lang="ru-RU" sz="28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Здесь </a:t>
            </a:r>
            <a:r>
              <a:rPr lang="ru-RU" sz="2800" b="1" i="1" dirty="0">
                <a:solidFill>
                  <a:srgbClr val="002060"/>
                </a:solidFill>
              </a:rPr>
              <a:t>с друзьями мы играем, </a:t>
            </a:r>
            <a:endParaRPr lang="ru-RU" sz="28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Веселимся </a:t>
            </a:r>
            <a:r>
              <a:rPr lang="ru-RU" sz="2800" b="1" i="1" dirty="0">
                <a:solidFill>
                  <a:srgbClr val="002060"/>
                </a:solidFill>
              </a:rPr>
              <a:t>и гуляем</a:t>
            </a:r>
            <a:r>
              <a:rPr lang="ru-RU" sz="2800" b="1" i="1" dirty="0" smtClean="0">
                <a:solidFill>
                  <a:srgbClr val="002060"/>
                </a:solidFill>
              </a:rPr>
              <a:t>.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71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2295"/>
          <a:stretch/>
        </p:blipFill>
        <p:spPr>
          <a:xfrm>
            <a:off x="289779" y="4572001"/>
            <a:ext cx="4092633" cy="2078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131" r="18679" b="6836"/>
          <a:stretch/>
        </p:blipFill>
        <p:spPr>
          <a:xfrm>
            <a:off x="1053885" y="1996423"/>
            <a:ext cx="2718745" cy="2152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504" y="180541"/>
            <a:ext cx="4021208" cy="3015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93" t="31678" r="-993" b="12913"/>
          <a:stretch/>
        </p:blipFill>
        <p:spPr>
          <a:xfrm>
            <a:off x="4906242" y="3616390"/>
            <a:ext cx="6883504" cy="3033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89779" y="180541"/>
            <a:ext cx="445186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</a:rPr>
              <a:t>Мы дружные ребята,</a:t>
            </a:r>
            <a:br>
              <a:rPr lang="ru-RU" sz="2800" b="1" i="1" dirty="0">
                <a:solidFill>
                  <a:srgbClr val="002060"/>
                </a:solidFill>
              </a:rPr>
            </a:br>
            <a:r>
              <a:rPr lang="ru-RU" sz="2800" b="1" i="1" dirty="0">
                <a:solidFill>
                  <a:srgbClr val="002060"/>
                </a:solidFill>
              </a:rPr>
              <a:t>Пришли мы в детский сад,</a:t>
            </a:r>
            <a:br>
              <a:rPr lang="ru-RU" sz="2800" b="1" i="1" dirty="0">
                <a:solidFill>
                  <a:srgbClr val="002060"/>
                </a:solidFill>
              </a:rPr>
            </a:br>
            <a:r>
              <a:rPr lang="ru-RU" sz="2800" b="1" i="1" dirty="0">
                <a:solidFill>
                  <a:srgbClr val="002060"/>
                </a:solidFill>
              </a:rPr>
              <a:t>И каждый физкультурой</a:t>
            </a:r>
            <a:br>
              <a:rPr lang="ru-RU" sz="2800" b="1" i="1" dirty="0">
                <a:solidFill>
                  <a:srgbClr val="002060"/>
                </a:solidFill>
              </a:rPr>
            </a:br>
            <a:r>
              <a:rPr lang="ru-RU" sz="2800" b="1" i="1" dirty="0">
                <a:solidFill>
                  <a:srgbClr val="002060"/>
                </a:solidFill>
              </a:rPr>
              <a:t>Заняться очень рад!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814" t="48437" r="12507" b="6893"/>
          <a:stretch/>
        </p:blipFill>
        <p:spPr>
          <a:xfrm>
            <a:off x="4609409" y="1521929"/>
            <a:ext cx="3148095" cy="1833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753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51" y="3373647"/>
            <a:ext cx="5464735" cy="3073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51" y="297610"/>
            <a:ext cx="5464735" cy="2656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251" y="2840223"/>
            <a:ext cx="4809781" cy="3607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 flipH="1">
            <a:off x="6096000" y="717903"/>
            <a:ext cx="55567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На прогулке кто куда Разбежалась детвора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Кто на горке, кто с совком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 Из песочка строит дом…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99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330" t="2888" r="19339" b="-2888"/>
          <a:stretch/>
        </p:blipFill>
        <p:spPr>
          <a:xfrm>
            <a:off x="8142119" y="3843218"/>
            <a:ext cx="3872436" cy="2678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529" r="29173"/>
          <a:stretch/>
        </p:blipFill>
        <p:spPr>
          <a:xfrm>
            <a:off x="123174" y="3843218"/>
            <a:ext cx="3316295" cy="25091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700" t="35395" r="2741" b="31455"/>
          <a:stretch/>
        </p:blipFill>
        <p:spPr>
          <a:xfrm>
            <a:off x="8142119" y="118534"/>
            <a:ext cx="3872436" cy="3202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699" t="-1536" r="340" b="8618"/>
          <a:stretch/>
        </p:blipFill>
        <p:spPr>
          <a:xfrm>
            <a:off x="3608656" y="3155677"/>
            <a:ext cx="4409477" cy="3196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439469" y="380797"/>
            <a:ext cx="45786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Весёлые </a:t>
            </a:r>
            <a:r>
              <a:rPr lang="ru-RU" sz="2800" b="1" i="1" dirty="0">
                <a:solidFill>
                  <a:srgbClr val="002060"/>
                </a:solidFill>
              </a:rPr>
              <a:t>артисты –</a:t>
            </a:r>
            <a:br>
              <a:rPr lang="ru-RU" sz="2800" b="1" i="1" dirty="0">
                <a:solidFill>
                  <a:srgbClr val="002060"/>
                </a:solidFill>
              </a:rPr>
            </a:br>
            <a:r>
              <a:rPr lang="ru-RU" sz="2800" b="1" i="1" dirty="0">
                <a:solidFill>
                  <a:srgbClr val="002060"/>
                </a:solidFill>
              </a:rPr>
              <a:t>Совсем не велики</a:t>
            </a:r>
            <a:r>
              <a:rPr lang="ru-RU" sz="2800" b="1" i="1" dirty="0" smtClean="0">
                <a:solidFill>
                  <a:srgbClr val="002060"/>
                </a:solidFill>
              </a:rPr>
              <a:t>,</a:t>
            </a:r>
            <a:endParaRPr lang="ru-RU" sz="2800" b="1" i="1" dirty="0">
              <a:solidFill>
                <a:srgbClr val="002060"/>
              </a:solidFill>
            </a:endParaRPr>
          </a:p>
          <a:p>
            <a:pPr algn="ctr"/>
            <a:r>
              <a:rPr lang="ru-RU" sz="2800" b="1" i="1" dirty="0">
                <a:solidFill>
                  <a:srgbClr val="002060"/>
                </a:solidFill>
              </a:rPr>
              <a:t>Талант они раскроют</a:t>
            </a:r>
            <a:br>
              <a:rPr lang="ru-RU" sz="2800" b="1" i="1" dirty="0">
                <a:solidFill>
                  <a:srgbClr val="002060"/>
                </a:solidFill>
              </a:rPr>
            </a:br>
            <a:r>
              <a:rPr lang="ru-RU" sz="2800" b="1" i="1" dirty="0">
                <a:solidFill>
                  <a:srgbClr val="002060"/>
                </a:solidFill>
              </a:rPr>
              <a:t>До донышка души –</a:t>
            </a:r>
            <a:br>
              <a:rPr lang="ru-RU" sz="2800" b="1" i="1" dirty="0">
                <a:solidFill>
                  <a:srgbClr val="002060"/>
                </a:solidFill>
              </a:rPr>
            </a:br>
            <a:r>
              <a:rPr lang="ru-RU" sz="2800" b="1" i="1" dirty="0">
                <a:solidFill>
                  <a:srgbClr val="002060"/>
                </a:solidFill>
              </a:rPr>
              <a:t>Прекрасные артисты,</a:t>
            </a:r>
            <a:br>
              <a:rPr lang="ru-RU" sz="2800" b="1" i="1" dirty="0">
                <a:solidFill>
                  <a:srgbClr val="002060"/>
                </a:solidFill>
              </a:rPr>
            </a:br>
            <a:r>
              <a:rPr lang="ru-RU" sz="2800" b="1" i="1" dirty="0">
                <a:solidFill>
                  <a:srgbClr val="002060"/>
                </a:solidFill>
              </a:rPr>
              <a:t>Хотя и малыши!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2716" t="3016" r="27778" b="10635"/>
          <a:stretch/>
        </p:blipFill>
        <p:spPr>
          <a:xfrm rot="5400000">
            <a:off x="165250" y="73914"/>
            <a:ext cx="3175002" cy="3373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166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3939" b="25697"/>
          <a:stretch/>
        </p:blipFill>
        <p:spPr>
          <a:xfrm>
            <a:off x="6649750" y="3703180"/>
            <a:ext cx="5246676" cy="282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212" t="16115" r="17714" b="19091"/>
          <a:stretch/>
        </p:blipFill>
        <p:spPr>
          <a:xfrm>
            <a:off x="3512864" y="1374138"/>
            <a:ext cx="4485717" cy="2185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158" t="37091" b="10909"/>
          <a:stretch/>
        </p:blipFill>
        <p:spPr>
          <a:xfrm>
            <a:off x="76145" y="1064903"/>
            <a:ext cx="3205700" cy="2501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049" t="6496" r="4215" b="24649"/>
          <a:stretch/>
        </p:blipFill>
        <p:spPr>
          <a:xfrm rot="10800000">
            <a:off x="136908" y="3859078"/>
            <a:ext cx="5546197" cy="2464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245031" y="73316"/>
            <a:ext cx="9701938" cy="954107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0099"/>
                </a:solidFill>
              </a:rPr>
              <a:t>Наши праздники - это радость, веселье, торжество, </a:t>
            </a:r>
          </a:p>
          <a:p>
            <a:pPr algn="ctr"/>
            <a:r>
              <a:rPr lang="ru-RU" sz="2800" b="1" i="1" dirty="0" smtClean="0">
                <a:solidFill>
                  <a:srgbClr val="000099"/>
                </a:solidFill>
              </a:rPr>
              <a:t>яркие события в жизни детей…</a:t>
            </a:r>
            <a:endParaRPr lang="ru-RU" sz="2800" b="1" i="1" dirty="0">
              <a:solidFill>
                <a:srgbClr val="000099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4863" y="1408014"/>
            <a:ext cx="3833884" cy="2117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753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289" t="2550" r="22232" b="8197"/>
          <a:stretch/>
        </p:blipFill>
        <p:spPr>
          <a:xfrm>
            <a:off x="3905573" y="3581922"/>
            <a:ext cx="4045399" cy="2970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722" r="8941" b="8579"/>
          <a:stretch/>
        </p:blipFill>
        <p:spPr>
          <a:xfrm rot="5400000">
            <a:off x="406450" y="4039748"/>
            <a:ext cx="3155015" cy="2055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744" t="2717" r="29504"/>
          <a:stretch/>
        </p:blipFill>
        <p:spPr>
          <a:xfrm>
            <a:off x="8555064" y="2405413"/>
            <a:ext cx="3355161" cy="3991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301" t="36606" r="16945" b="37232"/>
          <a:stretch/>
        </p:blipFill>
        <p:spPr>
          <a:xfrm>
            <a:off x="294469" y="86789"/>
            <a:ext cx="4325282" cy="3183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619751" y="589531"/>
            <a:ext cx="56998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0099"/>
                </a:solidFill>
              </a:rPr>
              <a:t>Много есть профессий разных Много всяких нужных дел. </a:t>
            </a:r>
            <a:endParaRPr lang="ru-RU" sz="2800" b="1" i="1" dirty="0" smtClean="0">
              <a:solidFill>
                <a:srgbClr val="000099"/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000099"/>
                </a:solidFill>
              </a:rPr>
              <a:t>Чем </a:t>
            </a:r>
            <a:r>
              <a:rPr lang="ru-RU" sz="2800" b="1" i="1" dirty="0">
                <a:solidFill>
                  <a:srgbClr val="000099"/>
                </a:solidFill>
              </a:rPr>
              <a:t>бы в жизни заниматься, </a:t>
            </a:r>
            <a:endParaRPr lang="ru-RU" sz="2800" b="1" i="1" dirty="0" smtClean="0">
              <a:solidFill>
                <a:srgbClr val="000099"/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000099"/>
                </a:solidFill>
              </a:rPr>
              <a:t>Что бы делать Я  хотел?</a:t>
            </a:r>
            <a:endParaRPr lang="ru-RU" sz="28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28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09" y="2978617"/>
            <a:ext cx="6164234" cy="3467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766" y="184710"/>
            <a:ext cx="5208135" cy="2531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199494" y="880763"/>
            <a:ext cx="40898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0099"/>
                </a:solidFill>
              </a:rPr>
              <a:t>Чтобы дети не знали </a:t>
            </a:r>
            <a:endParaRPr lang="ru-RU" sz="2800" b="1" i="1" dirty="0" smtClean="0">
              <a:solidFill>
                <a:srgbClr val="000099"/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000099"/>
                </a:solidFill>
              </a:rPr>
              <a:t>Неудачи </a:t>
            </a:r>
            <a:r>
              <a:rPr lang="ru-RU" sz="2800" b="1" i="1" dirty="0">
                <a:solidFill>
                  <a:srgbClr val="000099"/>
                </a:solidFill>
              </a:rPr>
              <a:t>в судьбе, </a:t>
            </a:r>
            <a:endParaRPr lang="ru-RU" sz="2800" b="1" i="1" dirty="0" smtClean="0">
              <a:solidFill>
                <a:srgbClr val="000099"/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000099"/>
                </a:solidFill>
              </a:rPr>
              <a:t>Научим их в садике </a:t>
            </a:r>
          </a:p>
          <a:p>
            <a:pPr algn="ctr"/>
            <a:r>
              <a:rPr lang="ru-RU" sz="2800" b="1" i="1" dirty="0" smtClean="0">
                <a:solidFill>
                  <a:srgbClr val="000099"/>
                </a:solidFill>
              </a:rPr>
              <a:t>Соблюдать </a:t>
            </a:r>
            <a:r>
              <a:rPr lang="ru-RU" sz="2800" b="1" i="1" dirty="0">
                <a:solidFill>
                  <a:srgbClr val="000099"/>
                </a:solidFill>
              </a:rPr>
              <a:t>ПДД</a:t>
            </a:r>
            <a:r>
              <a:rPr lang="ru-RU" sz="2800" b="1" i="1" dirty="0" smtClean="0">
                <a:solidFill>
                  <a:srgbClr val="000099"/>
                </a:solidFill>
              </a:rPr>
              <a:t>!</a:t>
            </a:r>
            <a:endParaRPr lang="ru-RU" sz="2800" b="1" i="1" dirty="0">
              <a:solidFill>
                <a:srgbClr val="000099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566" r="14690"/>
          <a:stretch/>
        </p:blipFill>
        <p:spPr>
          <a:xfrm>
            <a:off x="7202358" y="3055459"/>
            <a:ext cx="4484070" cy="3313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123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5241" y="3797084"/>
            <a:ext cx="4497559" cy="29400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877" y="176945"/>
            <a:ext cx="3604285" cy="27265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4282" y="176945"/>
            <a:ext cx="436869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Читать </a:t>
            </a:r>
            <a:r>
              <a:rPr lang="ru-RU" sz="2800" b="1" i="1" dirty="0">
                <a:solidFill>
                  <a:srgbClr val="002060"/>
                </a:solidFill>
              </a:rPr>
              <a:t>— не читаю,</a:t>
            </a:r>
            <a:br>
              <a:rPr lang="ru-RU" sz="2800" b="1" i="1" dirty="0">
                <a:solidFill>
                  <a:srgbClr val="002060"/>
                </a:solidFill>
              </a:rPr>
            </a:br>
            <a:r>
              <a:rPr lang="ru-RU" sz="2800" b="1" i="1" dirty="0">
                <a:solidFill>
                  <a:srgbClr val="002060"/>
                </a:solidFill>
              </a:rPr>
              <a:t>Писать — не пишу.</a:t>
            </a:r>
            <a:br>
              <a:rPr lang="ru-RU" sz="2800" b="1" i="1" dirty="0">
                <a:solidFill>
                  <a:srgbClr val="002060"/>
                </a:solidFill>
              </a:rPr>
            </a:br>
            <a:r>
              <a:rPr lang="ru-RU" sz="2800" b="1" i="1" dirty="0">
                <a:solidFill>
                  <a:srgbClr val="002060"/>
                </a:solidFill>
              </a:rPr>
              <a:t>В игрушки играю,</a:t>
            </a:r>
            <a:br>
              <a:rPr lang="ru-RU" sz="2800" b="1" i="1" dirty="0">
                <a:solidFill>
                  <a:srgbClr val="002060"/>
                </a:solidFill>
              </a:rPr>
            </a:br>
            <a:r>
              <a:rPr lang="ru-RU" sz="2800" b="1" i="1" dirty="0">
                <a:solidFill>
                  <a:srgbClr val="002060"/>
                </a:solidFill>
              </a:rPr>
              <a:t>А в школу хочу</a:t>
            </a:r>
            <a:r>
              <a:rPr lang="ru-RU" sz="2800" b="1" i="1" dirty="0" smtClean="0">
                <a:solidFill>
                  <a:srgbClr val="002060"/>
                </a:solidFill>
              </a:rPr>
              <a:t>.</a:t>
            </a:r>
            <a:endParaRPr lang="ru-RU" sz="2800" b="1" i="1" dirty="0">
              <a:solidFill>
                <a:srgbClr val="002060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17" y="2269827"/>
            <a:ext cx="5620243" cy="420846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761560" y="294896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b="1" i="1" dirty="0">
                <a:solidFill>
                  <a:srgbClr val="FF0066"/>
                </a:solidFill>
              </a:rPr>
              <a:t>Расширяем познавательный интерес наших ребят вместе со школой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5241" y="3797084"/>
            <a:ext cx="4497559" cy="2940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877" y="176944"/>
            <a:ext cx="3604285" cy="2726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17" y="2269826"/>
            <a:ext cx="5620243" cy="4208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464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16336" y="577777"/>
            <a:ext cx="65171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Группой взяли библиотеку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Мы под личную опеку.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Книги-лучшие друзья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Нам без них прожить нельзя!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4975" y="3159516"/>
            <a:ext cx="2429394" cy="3239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78" t="25454" r="6418" b="11878"/>
          <a:stretch/>
        </p:blipFill>
        <p:spPr>
          <a:xfrm>
            <a:off x="5847774" y="3159516"/>
            <a:ext cx="3427151" cy="3239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254" r="14301"/>
          <a:stretch/>
        </p:blipFill>
        <p:spPr>
          <a:xfrm>
            <a:off x="2630487" y="388696"/>
            <a:ext cx="3990108" cy="2537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818" t="-1507" r="10303" b="13847"/>
          <a:stretch/>
        </p:blipFill>
        <p:spPr>
          <a:xfrm rot="5400000">
            <a:off x="-362534" y="659838"/>
            <a:ext cx="3224521" cy="2212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410577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b="1" i="1" dirty="0">
                <a:solidFill>
                  <a:srgbClr val="FF0066"/>
                </a:solidFill>
              </a:rPr>
              <a:t>Расширяем познавательный интерес наших ребят вместе с библиотекой</a:t>
            </a:r>
          </a:p>
        </p:txBody>
      </p:sp>
    </p:spTree>
    <p:extLst>
      <p:ext uri="{BB962C8B-B14F-4D97-AF65-F5344CB8AC3E}">
        <p14:creationId xmlns:p14="http://schemas.microsoft.com/office/powerpoint/2010/main" val="258916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7681"/>
          <a:stretch/>
        </p:blipFill>
        <p:spPr>
          <a:xfrm>
            <a:off x="646386" y="1503325"/>
            <a:ext cx="8860221" cy="466536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78675" y="434333"/>
            <a:ext cx="50239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Девиз нашей группы</a:t>
            </a:r>
            <a:r>
              <a:rPr lang="ru-RU" sz="3200" b="1" i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:</a:t>
            </a:r>
            <a:endParaRPr lang="ru-RU" sz="3200" i="1" dirty="0"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9917" y="-47298"/>
            <a:ext cx="6785328" cy="185883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Segoe Script" panose="030B0504020000000003" pitchFamily="66" charset="0"/>
              </a:rPr>
              <a:t>А мы любим рисовать,</a:t>
            </a:r>
            <a:br>
              <a:rPr lang="ru-RU" sz="2800" b="1" dirty="0" smtClean="0">
                <a:solidFill>
                  <a:srgbClr val="002060"/>
                </a:solidFill>
                <a:latin typeface="Segoe Script" panose="030B0504020000000003" pitchFamily="66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Segoe Script" panose="030B0504020000000003" pitchFamily="66" charset="0"/>
              </a:rPr>
              <a:t>Любим петь и танцевать,</a:t>
            </a:r>
            <a:br>
              <a:rPr lang="ru-RU" sz="2800" b="1" dirty="0" smtClean="0">
                <a:solidFill>
                  <a:srgbClr val="002060"/>
                </a:solidFill>
                <a:latin typeface="Segoe Script" panose="030B0504020000000003" pitchFamily="66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Segoe Script" panose="030B0504020000000003" pitchFamily="66" charset="0"/>
              </a:rPr>
              <a:t>Жизнерадостны, умны</a:t>
            </a:r>
            <a:r>
              <a:rPr lang="en-US" sz="2800" b="1" dirty="0" smtClean="0">
                <a:solidFill>
                  <a:srgbClr val="002060"/>
                </a:solidFill>
                <a:latin typeface="Segoe Script" panose="030B0504020000000003" pitchFamily="66" charset="0"/>
              </a:rPr>
              <a:t>!</a:t>
            </a:r>
            <a:endParaRPr lang="ru-RU" sz="28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91145" y="5398516"/>
            <a:ext cx="26801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AD47">
                    <a:lumMod val="50000"/>
                  </a:srgbClr>
                </a:solidFill>
                <a:latin typeface="Segoe Script" panose="030B0504020000000003" pitchFamily="66" charset="0"/>
                <a:ea typeface="+mj-ea"/>
                <a:cs typeface="+mj-cs"/>
              </a:rPr>
              <a:t/>
            </a:r>
            <a:br>
              <a:rPr lang="ru-RU" sz="2400" b="1" dirty="0">
                <a:solidFill>
                  <a:srgbClr val="70AD47">
                    <a:lumMod val="50000"/>
                  </a:srgbClr>
                </a:solidFill>
                <a:latin typeface="Segoe Script" panose="030B0504020000000003" pitchFamily="66" charset="0"/>
                <a:ea typeface="+mj-ea"/>
                <a:cs typeface="+mj-cs"/>
              </a:rPr>
            </a:br>
            <a:r>
              <a:rPr lang="ru-RU" sz="2400" b="1" dirty="0">
                <a:solidFill>
                  <a:srgbClr val="C00000"/>
                </a:solidFill>
                <a:latin typeface="Segoe Script" panose="030B0504020000000003" pitchFamily="66" charset="0"/>
                <a:ea typeface="+mj-ea"/>
                <a:cs typeface="+mj-cs"/>
              </a:rPr>
              <a:t>Дети группы «ИВУШКИ»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9166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7137" r="10743" b="8226"/>
          <a:stretch/>
        </p:blipFill>
        <p:spPr>
          <a:xfrm>
            <a:off x="6191573" y="232473"/>
            <a:ext cx="5729206" cy="1704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155468" y="743990"/>
            <a:ext cx="2227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241" y="176938"/>
            <a:ext cx="57634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0099"/>
                </a:solidFill>
              </a:rPr>
              <a:t>Что мы Родиной зовём? </a:t>
            </a:r>
            <a:endParaRPr lang="ru-RU" sz="2800" b="1" i="1" dirty="0" smtClean="0">
              <a:solidFill>
                <a:srgbClr val="000099"/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000099"/>
                </a:solidFill>
              </a:rPr>
              <a:t>Дом</a:t>
            </a:r>
            <a:r>
              <a:rPr lang="ru-RU" sz="2800" b="1" i="1" dirty="0">
                <a:solidFill>
                  <a:srgbClr val="000099"/>
                </a:solidFill>
              </a:rPr>
              <a:t>, где мы с тобой живём, </a:t>
            </a:r>
            <a:endParaRPr lang="ru-RU" sz="2800" b="1" i="1" dirty="0" smtClean="0">
              <a:solidFill>
                <a:srgbClr val="000099"/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000099"/>
                </a:solidFill>
              </a:rPr>
              <a:t>И </a:t>
            </a:r>
            <a:r>
              <a:rPr lang="ru-RU" sz="2800" b="1" i="1" dirty="0">
                <a:solidFill>
                  <a:srgbClr val="000099"/>
                </a:solidFill>
              </a:rPr>
              <a:t>берёзки, вдоль которых </a:t>
            </a:r>
            <a:endParaRPr lang="ru-RU" sz="2800" b="1" i="1" dirty="0" smtClean="0">
              <a:solidFill>
                <a:srgbClr val="000099"/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000099"/>
                </a:solidFill>
              </a:rPr>
              <a:t>Рядом </a:t>
            </a:r>
            <a:r>
              <a:rPr lang="ru-RU" sz="2800" b="1" i="1" dirty="0">
                <a:solidFill>
                  <a:srgbClr val="000099"/>
                </a:solidFill>
              </a:rPr>
              <a:t>с мамой мы идём</a:t>
            </a:r>
            <a:r>
              <a:rPr lang="ru-RU" sz="2800" b="1" i="1" dirty="0" smtClean="0">
                <a:solidFill>
                  <a:srgbClr val="000099"/>
                </a:solidFill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915" r="25373"/>
          <a:stretch/>
        </p:blipFill>
        <p:spPr>
          <a:xfrm>
            <a:off x="205849" y="2065517"/>
            <a:ext cx="3831243" cy="3227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116" r="21405"/>
          <a:stretch/>
        </p:blipFill>
        <p:spPr>
          <a:xfrm>
            <a:off x="7547553" y="3995493"/>
            <a:ext cx="3017246" cy="2794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7782" y="3679070"/>
            <a:ext cx="3185903" cy="2809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096000" y="1997874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i="1" dirty="0">
                <a:solidFill>
                  <a:srgbClr val="000099"/>
                </a:solidFill>
              </a:rPr>
              <a:t>Что мы Родиной зовём? </a:t>
            </a:r>
          </a:p>
          <a:p>
            <a:pPr lvl="0" algn="ctr"/>
            <a:r>
              <a:rPr lang="ru-RU" sz="2800" b="1" i="1" dirty="0">
                <a:solidFill>
                  <a:srgbClr val="000099"/>
                </a:solidFill>
              </a:rPr>
              <a:t>Всё, что в сердце бережём, </a:t>
            </a:r>
          </a:p>
          <a:p>
            <a:pPr lvl="0" algn="ctr"/>
            <a:r>
              <a:rPr lang="ru-RU" sz="2800" b="1" i="1" dirty="0">
                <a:solidFill>
                  <a:srgbClr val="000099"/>
                </a:solidFill>
              </a:rPr>
              <a:t>И под небом синим-синим Флаг России над Кремлём</a:t>
            </a:r>
          </a:p>
        </p:txBody>
      </p:sp>
    </p:spTree>
    <p:extLst>
      <p:ext uri="{BB962C8B-B14F-4D97-AF65-F5344CB8AC3E}">
        <p14:creationId xmlns:p14="http://schemas.microsoft.com/office/powerpoint/2010/main" val="157698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9085" b="17601"/>
          <a:stretch/>
        </p:blipFill>
        <p:spPr>
          <a:xfrm rot="5400000">
            <a:off x="6274023" y="1275442"/>
            <a:ext cx="4127341" cy="1818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612091" y="1808805"/>
            <a:ext cx="6457323" cy="3138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186060" y="120978"/>
            <a:ext cx="379806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</a:rPr>
              <a:t>Добро пожаловать друзья!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Хотим </a:t>
            </a:r>
            <a:r>
              <a:rPr lang="ru-RU" sz="2800" b="1" i="1" dirty="0">
                <a:solidFill>
                  <a:srgbClr val="002060"/>
                </a:solidFill>
              </a:rPr>
              <a:t>представить смело,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</a:rPr>
              <a:t>Наш уголок познания.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</a:rPr>
              <a:t>Раскрою вам суть дела.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</a:rPr>
              <a:t>Он служит для детишек всех,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</a:rPr>
              <a:t>Источником всех знаний.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</a:rPr>
              <a:t>Ведь нам без опытов нельзя,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</a:rPr>
              <a:t>Эксперименты ставим!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538139" y="1434661"/>
            <a:ext cx="265386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</a:rPr>
              <a:t>Играя, мы </a:t>
            </a:r>
            <a:r>
              <a:rPr lang="ru-RU" sz="2800" b="1" i="1" dirty="0" smtClean="0">
                <a:solidFill>
                  <a:srgbClr val="002060"/>
                </a:solidFill>
              </a:rPr>
              <a:t>учимся,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Играя</a:t>
            </a:r>
            <a:r>
              <a:rPr lang="ru-RU" sz="2800" b="1" i="1" dirty="0">
                <a:solidFill>
                  <a:srgbClr val="002060"/>
                </a:solidFill>
              </a:rPr>
              <a:t>, </a:t>
            </a:r>
            <a:r>
              <a:rPr lang="ru-RU" sz="2800" b="1" i="1" dirty="0" smtClean="0">
                <a:solidFill>
                  <a:srgbClr val="002060"/>
                </a:solidFill>
              </a:rPr>
              <a:t>живём</a:t>
            </a:r>
            <a:r>
              <a:rPr lang="ru-RU" sz="2800" b="1" i="1" dirty="0">
                <a:solidFill>
                  <a:srgbClr val="002060"/>
                </a:solidFill>
              </a:rPr>
              <a:t>,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С </a:t>
            </a:r>
            <a:r>
              <a:rPr lang="ru-RU" sz="2800" b="1" i="1" dirty="0">
                <a:solidFill>
                  <a:srgbClr val="002060"/>
                </a:solidFill>
              </a:rPr>
              <a:t>игрой </a:t>
            </a:r>
            <a:r>
              <a:rPr lang="ru-RU" sz="2800" b="1" i="1" dirty="0" smtClean="0">
                <a:solidFill>
                  <a:srgbClr val="002060"/>
                </a:solidFill>
              </a:rPr>
              <a:t>интересной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Мы </a:t>
            </a:r>
            <a:r>
              <a:rPr lang="ru-RU" sz="2800" b="1" i="1" dirty="0">
                <a:solidFill>
                  <a:srgbClr val="002060"/>
                </a:solidFill>
              </a:rPr>
              <a:t>мир </a:t>
            </a:r>
            <a:r>
              <a:rPr lang="ru-RU" sz="2800" b="1" i="1" dirty="0" smtClean="0">
                <a:solidFill>
                  <a:srgbClr val="002060"/>
                </a:solidFill>
              </a:rPr>
              <a:t>познаём</a:t>
            </a:r>
            <a:r>
              <a:rPr lang="ru-RU" sz="2800" b="1" i="1" dirty="0"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2046" y="4357853"/>
            <a:ext cx="3083066" cy="2406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513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359"/>
          <a:stretch/>
        </p:blipFill>
        <p:spPr>
          <a:xfrm>
            <a:off x="697424" y="1286883"/>
            <a:ext cx="4693165" cy="2573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304" r="8892"/>
          <a:stretch/>
        </p:blipFill>
        <p:spPr>
          <a:xfrm>
            <a:off x="6366010" y="255356"/>
            <a:ext cx="5417134" cy="3030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918" t="2037" r="15123"/>
          <a:stretch/>
        </p:blipFill>
        <p:spPr>
          <a:xfrm>
            <a:off x="7408191" y="3860636"/>
            <a:ext cx="4211218" cy="2675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3489" r="15041"/>
          <a:stretch/>
        </p:blipFill>
        <p:spPr>
          <a:xfrm>
            <a:off x="138039" y="4200040"/>
            <a:ext cx="6138270" cy="233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4055" y="0"/>
            <a:ext cx="6448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FF0066"/>
                </a:solidFill>
              </a:rPr>
              <a:t>«</a:t>
            </a:r>
            <a:r>
              <a:rPr lang="ru-RU" sz="3200" b="1" i="1" dirty="0" smtClean="0">
                <a:solidFill>
                  <a:srgbClr val="FF0066"/>
                </a:solidFill>
              </a:rPr>
              <a:t>Весёлая </a:t>
            </a:r>
            <a:r>
              <a:rPr lang="ru-RU" sz="3200" b="1" i="1" dirty="0">
                <a:solidFill>
                  <a:srgbClr val="FF0066"/>
                </a:solidFill>
              </a:rPr>
              <a:t>клякса</a:t>
            </a:r>
            <a:r>
              <a:rPr lang="ru-RU" sz="3200" b="1" i="1" dirty="0" smtClean="0">
                <a:solidFill>
                  <a:srgbClr val="FF0066"/>
                </a:solidFill>
              </a:rPr>
              <a:t>»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Кружок по нетрадиционному рисованию 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Руководитель: 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Змиренкова</a:t>
            </a:r>
            <a:r>
              <a:rPr lang="ru-RU" sz="2000" b="1" i="1" dirty="0" smtClean="0">
                <a:solidFill>
                  <a:srgbClr val="002060"/>
                </a:solidFill>
              </a:rPr>
              <a:t> Анастасия Владимировна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06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0419" y="0"/>
            <a:ext cx="5231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FF0066"/>
                </a:solidFill>
              </a:rPr>
              <a:t>«Бусинка» </a:t>
            </a:r>
            <a:endParaRPr lang="ru-RU" sz="3200" b="1" i="1" dirty="0" smtClean="0">
              <a:solidFill>
                <a:srgbClr val="FF0066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Кружок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бисероплетения</a:t>
            </a:r>
            <a:endParaRPr lang="ru-RU" sz="20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Руководитель: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Вилинская</a:t>
            </a:r>
            <a:r>
              <a:rPr lang="ru-RU" sz="2000" b="1" i="1" dirty="0" smtClean="0">
                <a:solidFill>
                  <a:srgbClr val="002060"/>
                </a:solidFill>
              </a:rPr>
              <a:t> Елена Борисовна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8348"/>
          <a:stretch/>
        </p:blipFill>
        <p:spPr>
          <a:xfrm>
            <a:off x="7795521" y="202022"/>
            <a:ext cx="3675984" cy="5814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849" r="13439" b="9002"/>
          <a:stretch/>
        </p:blipFill>
        <p:spPr>
          <a:xfrm>
            <a:off x="162041" y="1451368"/>
            <a:ext cx="4796091" cy="3315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506" t="25976" r="14253" b="16552"/>
          <a:stretch/>
        </p:blipFill>
        <p:spPr>
          <a:xfrm rot="20174335">
            <a:off x="5472634" y="2196151"/>
            <a:ext cx="2057755" cy="20997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7424" y="4956377"/>
            <a:ext cx="2787338" cy="1901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90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9667"/>
          <a:stretch/>
        </p:blipFill>
        <p:spPr>
          <a:xfrm>
            <a:off x="9758735" y="190351"/>
            <a:ext cx="2292964" cy="4257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1086"/>
          <a:stretch/>
        </p:blipFill>
        <p:spPr>
          <a:xfrm>
            <a:off x="307568" y="3905573"/>
            <a:ext cx="4864055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84" y="319108"/>
            <a:ext cx="5528693" cy="3109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099" t="16812" r="12480"/>
          <a:stretch/>
        </p:blipFill>
        <p:spPr>
          <a:xfrm>
            <a:off x="5377986" y="4016787"/>
            <a:ext cx="4520002" cy="2631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636029" y="877908"/>
            <a:ext cx="40039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66"/>
                </a:solidFill>
              </a:rPr>
              <a:t>Родительские собрания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в тёплой обстановке - общение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педагогов и родителей,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обмен необходимой информацией…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46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595" b="5987"/>
          <a:stretch/>
        </p:blipFill>
        <p:spPr>
          <a:xfrm>
            <a:off x="6049506" y="139150"/>
            <a:ext cx="6045205" cy="3022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9874" y="311573"/>
            <a:ext cx="60461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</a:rPr>
              <a:t>«</a:t>
            </a:r>
            <a:r>
              <a:rPr lang="ru-RU" sz="2800" b="1" i="1" dirty="0">
                <a:solidFill>
                  <a:srgbClr val="FF0066"/>
                </a:solidFill>
              </a:rPr>
              <a:t>Театр</a:t>
            </a:r>
            <a:r>
              <a:rPr lang="ru-RU" sz="2800" b="1" i="1" dirty="0">
                <a:solidFill>
                  <a:srgbClr val="002060"/>
                </a:solidFill>
              </a:rPr>
              <a:t> - это волшебный мир, он </a:t>
            </a:r>
            <a:r>
              <a:rPr lang="ru-RU" sz="2800" b="1" i="1" dirty="0" smtClean="0">
                <a:solidFill>
                  <a:srgbClr val="002060"/>
                </a:solidFill>
              </a:rPr>
              <a:t>даёт </a:t>
            </a:r>
            <a:r>
              <a:rPr lang="ru-RU" sz="2800" b="1" i="1" dirty="0">
                <a:solidFill>
                  <a:srgbClr val="002060"/>
                </a:solidFill>
              </a:rPr>
              <a:t>уроки красоты, морали и нравственности. </a:t>
            </a:r>
            <a:r>
              <a:rPr lang="ru-RU" sz="2800" b="1" i="1" dirty="0" smtClean="0">
                <a:solidFill>
                  <a:srgbClr val="002060"/>
                </a:solidFill>
              </a:rPr>
              <a:t>А </a:t>
            </a:r>
            <a:r>
              <a:rPr lang="ru-RU" sz="2800" b="1" i="1" dirty="0">
                <a:solidFill>
                  <a:srgbClr val="002060"/>
                </a:solidFill>
              </a:rPr>
              <a:t>чем они богаче, тем успешнее </a:t>
            </a:r>
            <a:r>
              <a:rPr lang="ru-RU" sz="2800" b="1" i="1" dirty="0" smtClean="0">
                <a:solidFill>
                  <a:srgbClr val="002060"/>
                </a:solidFill>
              </a:rPr>
              <a:t>идёт </a:t>
            </a:r>
            <a:r>
              <a:rPr lang="ru-RU" sz="2800" b="1" i="1" dirty="0">
                <a:solidFill>
                  <a:srgbClr val="002060"/>
                </a:solidFill>
              </a:rPr>
              <a:t>развитие духовного мира ребенка</a:t>
            </a:r>
            <a:r>
              <a:rPr lang="ru-RU" sz="2800" b="1" i="1" dirty="0" smtClean="0">
                <a:solidFill>
                  <a:srgbClr val="002060"/>
                </a:solidFill>
              </a:rPr>
              <a:t>»</a:t>
            </a:r>
          </a:p>
          <a:p>
            <a:pPr algn="r"/>
            <a:r>
              <a:rPr lang="ru-RU" sz="2800" b="1" i="1" dirty="0" smtClean="0">
                <a:solidFill>
                  <a:srgbClr val="002060"/>
                </a:solidFill>
              </a:rPr>
              <a:t> </a:t>
            </a:r>
            <a:r>
              <a:rPr lang="ru-RU" sz="2800" b="1" i="1" dirty="0">
                <a:solidFill>
                  <a:srgbClr val="002060"/>
                </a:solidFill>
              </a:rPr>
              <a:t>(Б. М. Теплов</a:t>
            </a:r>
            <a:r>
              <a:rPr lang="ru-RU" sz="2800" b="1" i="1" dirty="0" smtClean="0">
                <a:solidFill>
                  <a:srgbClr val="002060"/>
                </a:solidFill>
              </a:rPr>
              <a:t>)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37" y="2986109"/>
            <a:ext cx="4777213" cy="3582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7416" y="3305013"/>
            <a:ext cx="6306157" cy="3065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38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811" t="3952" r="15822" b="6533"/>
          <a:stretch/>
        </p:blipFill>
        <p:spPr>
          <a:xfrm rot="5400000">
            <a:off x="-372440" y="1081995"/>
            <a:ext cx="4988048" cy="3536977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454" t="2707" r="16121" b="5283"/>
          <a:stretch/>
        </p:blipFill>
        <p:spPr>
          <a:xfrm rot="5400000">
            <a:off x="7507077" y="2531150"/>
            <a:ext cx="4803323" cy="3441602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967051" y="34407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800" b="1" i="1" dirty="0">
                <a:solidFill>
                  <a:srgbClr val="C00000"/>
                </a:solidFill>
              </a:rPr>
              <a:t>Благодарность — ключик волшебный. </a:t>
            </a:r>
            <a:endParaRPr lang="ru-RU" sz="2800" b="1" i="1" dirty="0" smtClean="0">
              <a:solidFill>
                <a:srgbClr val="C00000"/>
              </a:solidFill>
            </a:endParaRPr>
          </a:p>
          <a:p>
            <a:pPr algn="r"/>
            <a:r>
              <a:rPr lang="ru-RU" sz="2800" b="1" i="1" dirty="0" smtClean="0">
                <a:solidFill>
                  <a:srgbClr val="C00000"/>
                </a:solidFill>
              </a:rPr>
              <a:t>И </a:t>
            </a:r>
            <a:r>
              <a:rPr lang="ru-RU" sz="2800" b="1" i="1" dirty="0">
                <a:solidFill>
                  <a:srgbClr val="C00000"/>
                </a:solidFill>
              </a:rPr>
              <a:t>он не сказочный, а самый что ни на есть реальный! 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745" t="4544" r="19227" b="5756"/>
          <a:stretch/>
        </p:blipFill>
        <p:spPr>
          <a:xfrm rot="5400000">
            <a:off x="3561230" y="2305796"/>
            <a:ext cx="4955548" cy="3483667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8426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0977" y="1861168"/>
            <a:ext cx="95647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800" dirty="0" smtClean="0">
              <a:solidFill>
                <a:srgbClr val="0070C0"/>
              </a:solidFill>
              <a:latin typeface="Constantia" panose="02030602050306030303" pitchFamily="18" charset="0"/>
            </a:endParaRPr>
          </a:p>
          <a:p>
            <a:r>
              <a:rPr lang="ru-RU" sz="4800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СПАСИБО    ЗА     ВНИМАНИЕ!</a:t>
            </a:r>
            <a:endParaRPr lang="ru-RU" sz="4800" dirty="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61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149" y="686734"/>
            <a:ext cx="11871702" cy="473543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4800" b="1" u="sng" dirty="0" smtClean="0">
                <a:solidFill>
                  <a:srgbClr val="C00000"/>
                </a:solidFill>
                <a:latin typeface="Monotype Corsiva" panose="03010101010201010101" pitchFamily="66" charset="0"/>
                <a:ea typeface="Segoe UI Emoji" panose="020B0502040204020203" pitchFamily="34" charset="0"/>
                <a:cs typeface="Arial" panose="020B0604020202020204" pitchFamily="34" charset="0"/>
              </a:rPr>
              <a:t>Цель нашей группы</a:t>
            </a:r>
            <a:r>
              <a:rPr lang="ru-RU" sz="4800" b="1" dirty="0">
                <a:solidFill>
                  <a:srgbClr val="C00000"/>
                </a:solidFill>
                <a:latin typeface="Monotype Corsiva" panose="03010101010201010101" pitchFamily="66" charset="0"/>
                <a:ea typeface="Segoe UI Emoji" panose="020B0502040204020203" pitchFamily="34" charset="0"/>
                <a:cs typeface="Arial" panose="020B0604020202020204" pitchFamily="34" charset="0"/>
              </a:rPr>
              <a:t> </a:t>
            </a:r>
            <a:r>
              <a:rPr lang="ru-RU" sz="4800" b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Segoe UI Emoji" panose="020B0502040204020203" pitchFamily="34" charset="0"/>
                <a:cs typeface="Arial" panose="020B0604020202020204" pitchFamily="34" charset="0"/>
              </a:rPr>
              <a:t> </a:t>
            </a:r>
            <a:br>
              <a:rPr lang="ru-RU" sz="4800" b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Segoe UI Emoji" panose="020B0502040204020203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Segoe UI Emoji" panose="020B0502040204020203" pitchFamily="34" charset="0"/>
                <a:cs typeface="Arial" panose="020B0604020202020204" pitchFamily="34" charset="0"/>
              </a:rPr>
              <a:t>1</a:t>
            </a:r>
            <a:r>
              <a:rPr lang="ru-RU" sz="4800" b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Segoe UI Emoji" panose="020B0502040204020203" pitchFamily="34" charset="0"/>
                <a:cs typeface="Arial" panose="020B0604020202020204" pitchFamily="34" charset="0"/>
              </a:rPr>
              <a:t>. </a:t>
            </a:r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  <a:ea typeface="Segoe UI Emoji" panose="020B0502040204020203" pitchFamily="34" charset="0"/>
                <a:cs typeface="Arial" panose="020B0604020202020204" pitchFamily="34" charset="0"/>
              </a:rPr>
              <a:t>Воспитание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  <a:ea typeface="Segoe UI Emoji" panose="020B0502040204020203" pitchFamily="34" charset="0"/>
                <a:cs typeface="Arial" panose="020B0604020202020204" pitchFamily="34" charset="0"/>
              </a:rPr>
              <a:t>, обучение, охрана и укрепление здоровья и физического развития </a:t>
            </a:r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  <a:ea typeface="Segoe UI Emoji" panose="020B0502040204020203" pitchFamily="34" charset="0"/>
                <a:cs typeface="Arial" panose="020B0604020202020204" pitchFamily="34" charset="0"/>
              </a:rPr>
              <a:t>ребёнка;</a:t>
            </a:r>
            <a:r>
              <a:rPr lang="ru-RU" sz="3200" b="1" dirty="0" smtClean="0">
                <a:latin typeface="Monotype Corsiva" panose="03010101010201010101" pitchFamily="66" charset="0"/>
                <a:ea typeface="Segoe UI Emoji" panose="020B0502040204020203" pitchFamily="34" charset="0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atin typeface="Monotype Corsiva" panose="03010101010201010101" pitchFamily="66" charset="0"/>
                <a:ea typeface="Segoe UI Emoji" panose="020B0502040204020203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Segoe UI Emoji" panose="020B0502040204020203" pitchFamily="34" charset="0"/>
                <a:cs typeface="Arial" panose="020B0604020202020204" pitchFamily="34" charset="0"/>
              </a:rPr>
              <a:t>2. 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  <a:ea typeface="Segoe UI Emoji" panose="020B0502040204020203" pitchFamily="34" charset="0"/>
                <a:cs typeface="Arial" panose="020B0604020202020204" pitchFamily="34" charset="0"/>
              </a:rPr>
              <a:t>О</a:t>
            </a:r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  <a:ea typeface="Segoe UI Emoji" panose="020B0502040204020203" pitchFamily="34" charset="0"/>
                <a:cs typeface="Arial" panose="020B0604020202020204" pitchFamily="34" charset="0"/>
              </a:rPr>
              <a:t>беспечение 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  <a:ea typeface="Segoe UI Emoji" panose="020B0502040204020203" pitchFamily="34" charset="0"/>
                <a:cs typeface="Arial" panose="020B0604020202020204" pitchFamily="34" charset="0"/>
              </a:rPr>
              <a:t>условий для формирования здорового образа </a:t>
            </a:r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  <a:ea typeface="Segoe UI Emoji" panose="020B0502040204020203" pitchFamily="34" charset="0"/>
                <a:cs typeface="Arial" panose="020B0604020202020204" pitchFamily="34" charset="0"/>
              </a:rPr>
              <a:t>жизни; </a:t>
            </a:r>
            <a:b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  <a:ea typeface="Segoe UI Emoji" panose="020B0502040204020203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Segoe UI Emoji" panose="020B0502040204020203" pitchFamily="34" charset="0"/>
                <a:cs typeface="Arial" panose="020B0604020202020204" pitchFamily="34" charset="0"/>
              </a:rPr>
              <a:t>3. 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  <a:ea typeface="Segoe UI Emoji" panose="020B0502040204020203" pitchFamily="34" charset="0"/>
                <a:cs typeface="Arial" panose="020B0604020202020204" pitchFamily="34" charset="0"/>
              </a:rPr>
              <a:t>С</a:t>
            </a:r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  <a:ea typeface="Segoe UI Emoji" panose="020B0502040204020203" pitchFamily="34" charset="0"/>
                <a:cs typeface="Arial" panose="020B0604020202020204" pitchFamily="34" charset="0"/>
              </a:rPr>
              <a:t>оздание благоприятных условий для полноценного проживания ребенком дошкольного детства; </a:t>
            </a:r>
            <a:r>
              <a:rPr lang="ru-RU" sz="3200" b="1" dirty="0" smtClean="0">
                <a:latin typeface="Monotype Corsiva" panose="03010101010201010101" pitchFamily="66" charset="0"/>
                <a:ea typeface="Segoe UI Emoji" panose="020B0502040204020203" pitchFamily="34" charset="0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atin typeface="Monotype Corsiva" panose="03010101010201010101" pitchFamily="66" charset="0"/>
                <a:ea typeface="Segoe UI Emoji" panose="020B0502040204020203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Segoe UI Emoji" panose="020B0502040204020203" pitchFamily="34" charset="0"/>
                <a:cs typeface="Arial" panose="020B0604020202020204" pitchFamily="34" charset="0"/>
              </a:rPr>
              <a:t>4. 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  <a:ea typeface="Segoe UI Emoji" panose="020B0502040204020203" pitchFamily="34" charset="0"/>
                <a:cs typeface="Arial" panose="020B0604020202020204" pitchFamily="34" charset="0"/>
              </a:rPr>
              <a:t>П</a:t>
            </a:r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  <a:ea typeface="Segoe UI Emoji" panose="020B0502040204020203" pitchFamily="34" charset="0"/>
                <a:cs typeface="Arial" panose="020B0604020202020204" pitchFamily="34" charset="0"/>
              </a:rPr>
              <a:t>одготовка ребенка к жизни в современном обществе, к обучению в школе; </a:t>
            </a:r>
            <a:r>
              <a:rPr lang="ru-RU" sz="3200" b="1" dirty="0" smtClean="0">
                <a:latin typeface="Monotype Corsiva" panose="03010101010201010101" pitchFamily="66" charset="0"/>
                <a:ea typeface="Segoe UI Emoji" panose="020B0502040204020203" pitchFamily="34" charset="0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atin typeface="Monotype Corsiva" panose="03010101010201010101" pitchFamily="66" charset="0"/>
                <a:ea typeface="Segoe UI Emoji" panose="020B0502040204020203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Segoe UI Emoji" panose="020B0502040204020203" pitchFamily="34" charset="0"/>
                <a:cs typeface="Arial" panose="020B0604020202020204" pitchFamily="34" charset="0"/>
              </a:rPr>
              <a:t>5. 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  <a:ea typeface="Segoe UI Emoji" panose="020B0502040204020203" pitchFamily="34" charset="0"/>
                <a:cs typeface="Arial" panose="020B0604020202020204" pitchFamily="34" charset="0"/>
              </a:rPr>
              <a:t>О</a:t>
            </a:r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  <a:ea typeface="Segoe UI Emoji" panose="020B0502040204020203" pitchFamily="34" charset="0"/>
                <a:cs typeface="Arial" panose="020B0604020202020204" pitchFamily="34" charset="0"/>
              </a:rPr>
              <a:t>беспечение безопасности жизнедеятельности дошкольника.</a:t>
            </a:r>
            <a:endParaRPr lang="ru-RU" sz="3200" b="1" dirty="0">
              <a:solidFill>
                <a:srgbClr val="002060"/>
              </a:solidFill>
              <a:latin typeface="Monotype Corsiva" panose="03010101010201010101" pitchFamily="66" charset="0"/>
              <a:ea typeface="Segoe UI Emoj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56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980" y="132655"/>
            <a:ext cx="11716718" cy="1325563"/>
          </a:xfrm>
        </p:spPr>
        <p:txBody>
          <a:bodyPr>
            <a:prstTxWarp prst="textWave1">
              <a:avLst/>
            </a:prstTxWarp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66"/>
                </a:solidFill>
              </a:rPr>
              <a:t>Каждое утро, пять раз в неделю с улыбкой на лице встречают ребят и их родителей…….</a:t>
            </a:r>
            <a:endParaRPr lang="ru-RU" b="1" i="1" dirty="0">
              <a:solidFill>
                <a:srgbClr val="FF0066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391" t="6303" b="25212"/>
          <a:stretch/>
        </p:blipFill>
        <p:spPr>
          <a:xfrm>
            <a:off x="3605382" y="1431130"/>
            <a:ext cx="4981235" cy="5313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339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4102" y="115297"/>
            <a:ext cx="63078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srgbClr val="FF0066"/>
                </a:solidFill>
              </a:rPr>
              <a:t>Вилинская</a:t>
            </a:r>
            <a:r>
              <a:rPr lang="ru-RU" sz="2800" b="1" i="1" dirty="0" smtClean="0">
                <a:solidFill>
                  <a:srgbClr val="FF0066"/>
                </a:solidFill>
              </a:rPr>
              <a:t> Елена Борисовна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воспитатель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первой квалификационной категории. </a:t>
            </a:r>
          </a:p>
          <a:p>
            <a:pPr algn="ctr"/>
            <a:r>
              <a:rPr lang="ru-RU" sz="2800" b="1" i="1" u="sng" dirty="0" smtClean="0">
                <a:solidFill>
                  <a:srgbClr val="002060"/>
                </a:solidFill>
              </a:rPr>
              <a:t>Стаж работы 25 лет</a:t>
            </a:r>
            <a:endParaRPr lang="ru-RU" sz="2800" b="1" i="1" u="sng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375" t="8488" r="37776" b="7940"/>
          <a:stretch/>
        </p:blipFill>
        <p:spPr>
          <a:xfrm rot="5400000">
            <a:off x="-46590" y="2172795"/>
            <a:ext cx="4557124" cy="350304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0875"/>
          <a:stretch/>
        </p:blipFill>
        <p:spPr>
          <a:xfrm>
            <a:off x="7780150" y="2091028"/>
            <a:ext cx="4092398" cy="4317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5082" y="2091028"/>
            <a:ext cx="3005849" cy="3167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945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520" t="10916" r="36767" b="16336"/>
          <a:stretch/>
        </p:blipFill>
        <p:spPr>
          <a:xfrm rot="5400000">
            <a:off x="-208393" y="2397085"/>
            <a:ext cx="4714235" cy="342236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881447" y="15780"/>
            <a:ext cx="84291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srgbClr val="FF0066"/>
                </a:solidFill>
              </a:rPr>
              <a:t>Змиренкова</a:t>
            </a:r>
            <a:r>
              <a:rPr lang="ru-RU" sz="2800" b="1" i="1" dirty="0" smtClean="0">
                <a:solidFill>
                  <a:srgbClr val="FF0066"/>
                </a:solidFill>
              </a:rPr>
              <a:t> Анастасия Владимировна </a:t>
            </a:r>
            <a:r>
              <a:rPr lang="ru-RU" sz="2800" b="1" i="1" dirty="0" smtClean="0">
                <a:solidFill>
                  <a:srgbClr val="002060"/>
                </a:solidFill>
              </a:rPr>
              <a:t>воспитатель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первая квалификационная категория. </a:t>
            </a:r>
          </a:p>
          <a:p>
            <a:pPr algn="ctr"/>
            <a:r>
              <a:rPr lang="ru-RU" sz="2800" b="1" i="1" u="sng" dirty="0" smtClean="0">
                <a:solidFill>
                  <a:srgbClr val="002060"/>
                </a:solidFill>
              </a:rPr>
              <a:t>Стаж работы 14 лет</a:t>
            </a:r>
            <a:endParaRPr lang="ru-RU" sz="2800" b="1" i="1" u="sng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354" y="1896507"/>
            <a:ext cx="3143292" cy="2277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424"/>
          <a:stretch/>
        </p:blipFill>
        <p:spPr>
          <a:xfrm>
            <a:off x="5120732" y="4587725"/>
            <a:ext cx="1950536" cy="2058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152" t="27393" r="10031" b="16123"/>
          <a:stretch/>
        </p:blipFill>
        <p:spPr>
          <a:xfrm>
            <a:off x="7857231" y="4418837"/>
            <a:ext cx="4041787" cy="2227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333" t="-207" r="1011" b="207"/>
          <a:stretch/>
        </p:blipFill>
        <p:spPr>
          <a:xfrm>
            <a:off x="9965410" y="331240"/>
            <a:ext cx="1933608" cy="3619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554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655" t="24390" r="23536"/>
          <a:stretch/>
        </p:blipFill>
        <p:spPr>
          <a:xfrm>
            <a:off x="9515959" y="215876"/>
            <a:ext cx="2200759" cy="3709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771613" y="12918"/>
            <a:ext cx="66487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66"/>
                </a:solidFill>
              </a:rPr>
              <a:t>Ермоленко Наталия Владимировна</a:t>
            </a:r>
            <a:r>
              <a:rPr lang="ru-RU" sz="2800" b="1" i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учитель-дефектолог </a:t>
            </a:r>
          </a:p>
          <a:p>
            <a:pPr algn="ctr"/>
            <a:r>
              <a:rPr lang="ru-RU" sz="2800" b="1" i="1" u="sng" dirty="0" smtClean="0">
                <a:solidFill>
                  <a:srgbClr val="002060"/>
                </a:solidFill>
              </a:rPr>
              <a:t>Стаж работы 26 лет</a:t>
            </a:r>
            <a:endParaRPr lang="ru-RU" sz="2800" b="1" i="1" u="sng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789" r="33057" b="3483"/>
          <a:stretch/>
        </p:blipFill>
        <p:spPr>
          <a:xfrm>
            <a:off x="7907747" y="3489655"/>
            <a:ext cx="2036964" cy="3275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960" t="14683" r="39999" b="13211"/>
          <a:stretch/>
        </p:blipFill>
        <p:spPr>
          <a:xfrm rot="5400000">
            <a:off x="-225406" y="2182155"/>
            <a:ext cx="4991816" cy="364210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260"/>
          <a:stretch/>
        </p:blipFill>
        <p:spPr>
          <a:xfrm>
            <a:off x="4240994" y="1254442"/>
            <a:ext cx="3919333" cy="2432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134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432" t="12202" r="39385" b="16545"/>
          <a:stretch/>
        </p:blipFill>
        <p:spPr>
          <a:xfrm rot="5400000">
            <a:off x="-100766" y="2271464"/>
            <a:ext cx="4649683" cy="348725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975257" y="56628"/>
            <a:ext cx="82414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srgbClr val="FF0066"/>
                </a:solidFill>
              </a:rPr>
              <a:t>Брекаловская</a:t>
            </a:r>
            <a:r>
              <a:rPr lang="ru-RU" sz="2800" b="1" i="1" dirty="0" smtClean="0">
                <a:solidFill>
                  <a:srgbClr val="FF0066"/>
                </a:solidFill>
              </a:rPr>
              <a:t> Валентина Сергеевна </a:t>
            </a:r>
          </a:p>
          <a:p>
            <a:pPr algn="ctr"/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</a:rPr>
              <a:t>младший воспитатель</a:t>
            </a:r>
          </a:p>
          <a:p>
            <a:pPr algn="ctr"/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</a:rPr>
              <a:t>Студент КГПОБУ «Камчатский педагогический колледж</a:t>
            </a: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</a:rPr>
              <a:t>» </a:t>
            </a:r>
            <a:endParaRPr lang="ru-RU" sz="2800" b="1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Стаж </a:t>
            </a:r>
            <a:r>
              <a:rPr lang="ru-RU" sz="2800" b="1" i="1" dirty="0">
                <a:solidFill>
                  <a:srgbClr val="002060"/>
                </a:solidFill>
              </a:rPr>
              <a:t>работы 3 </a:t>
            </a:r>
            <a:r>
              <a:rPr lang="ru-RU" sz="2800" b="1" i="1" dirty="0" smtClean="0">
                <a:solidFill>
                  <a:srgbClr val="002060"/>
                </a:solidFill>
              </a:rPr>
              <a:t>года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924" t="31482" r="18724" b="12695"/>
          <a:stretch/>
        </p:blipFill>
        <p:spPr>
          <a:xfrm>
            <a:off x="10098765" y="379639"/>
            <a:ext cx="1878855" cy="2621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298" t="14569"/>
          <a:stretch/>
        </p:blipFill>
        <p:spPr>
          <a:xfrm>
            <a:off x="8109212" y="3429000"/>
            <a:ext cx="2928979" cy="2910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870" t="10717" r="13898" b="3820"/>
          <a:stretch/>
        </p:blipFill>
        <p:spPr>
          <a:xfrm>
            <a:off x="5034366" y="2579461"/>
            <a:ext cx="2123267" cy="3294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4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70" r="25333"/>
          <a:stretch/>
        </p:blipFill>
        <p:spPr>
          <a:xfrm rot="5400000">
            <a:off x="2852434" y="2847730"/>
            <a:ext cx="3802376" cy="3442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44017" y="2027478"/>
            <a:ext cx="3488212" cy="2529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8173" y="155469"/>
            <a:ext cx="4438964" cy="2990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847898" y="939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 rot="10800000" flipV="1">
            <a:off x="191146" y="155470"/>
            <a:ext cx="5904854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</a:rPr>
              <a:t>А это – наша раздевалка,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</a:rPr>
              <a:t>Хранит одежду всех детей.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</a:rPr>
              <a:t>Внутри порядок – ни пылинки!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09655" y="3672861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 dirty="0">
                <a:solidFill>
                  <a:srgbClr val="002060"/>
                </a:solidFill>
              </a:rPr>
              <a:t>Залог здоровья – чистота!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 dirty="0">
                <a:solidFill>
                  <a:srgbClr val="002060"/>
                </a:solidFill>
              </a:rPr>
              <a:t>На каждом шкафчике - картинка!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 dirty="0">
                <a:solidFill>
                  <a:srgbClr val="002060"/>
                </a:solidFill>
              </a:rPr>
              <a:t>Не раздевалка – красота!</a:t>
            </a:r>
          </a:p>
        </p:txBody>
      </p:sp>
    </p:spTree>
    <p:extLst>
      <p:ext uri="{BB962C8B-B14F-4D97-AF65-F5344CB8AC3E}">
        <p14:creationId xmlns:p14="http://schemas.microsoft.com/office/powerpoint/2010/main" val="177497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eveal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434</Words>
  <Application>Microsoft Office PowerPoint</Application>
  <PresentationFormat>Широкоэкранный</PresentationFormat>
  <Paragraphs>96</Paragraphs>
  <Slides>27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Constantia</vt:lpstr>
      <vt:lpstr>Monotype Corsiva</vt:lpstr>
      <vt:lpstr>Segoe Script</vt:lpstr>
      <vt:lpstr>Segoe UI Emoji</vt:lpstr>
      <vt:lpstr>Тема Office</vt:lpstr>
      <vt:lpstr>Презентация PowerPoint</vt:lpstr>
      <vt:lpstr>А мы любим рисовать, Любим петь и танцевать, Жизнерадостны, умны!</vt:lpstr>
      <vt:lpstr>Цель нашей группы   1. Воспитание, обучение, охрана и укрепление здоровья и физического развития ребёнка; 2. Обеспечение условий для формирования здорового образа жизни;  3. Создание благоприятных условий для полноценного проживания ребенком дошкольного детства;  4. Подготовка ребенка к жизни в современном обществе, к обучению в школе;  5. Обеспечение безопасности жизнедеятельности дошкольника.</vt:lpstr>
      <vt:lpstr>Каждое утро, пять раз в неделю с улыбкой на лице встречают ребят и их родителей…….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Макшанов Евгений Сергеевич</cp:lastModifiedBy>
  <cp:revision>55</cp:revision>
  <dcterms:created xsi:type="dcterms:W3CDTF">2020-10-14T00:52:20Z</dcterms:created>
  <dcterms:modified xsi:type="dcterms:W3CDTF">2021-08-30T00:08:59Z</dcterms:modified>
</cp:coreProperties>
</file>